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1" r:id="rId7"/>
    <p:sldId id="263" r:id="rId8"/>
    <p:sldId id="264" r:id="rId9"/>
    <p:sldId id="266"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358F18E-81E7-4735-8748-2720162A9370}" type="datetimeFigureOut">
              <a:rPr lang="en-US" smtClean="0"/>
              <a:pPr/>
              <a:t>5/24/2010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3511B33D-D6BF-4813-9419-04C4A220A994}"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58F18E-81E7-4735-8748-2720162A9370}"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1B33D-D6BF-4813-9419-04C4A220A9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58F18E-81E7-4735-8748-2720162A9370}"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1B33D-D6BF-4813-9419-04C4A220A9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358F18E-81E7-4735-8748-2720162A9370}"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1B33D-D6BF-4813-9419-04C4A220A994}"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358F18E-81E7-4735-8748-2720162A9370}" type="datetimeFigureOut">
              <a:rPr lang="en-US" smtClean="0"/>
              <a:pPr/>
              <a:t>5/24/2010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3511B33D-D6BF-4813-9419-04C4A220A99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358F18E-81E7-4735-8748-2720162A9370}"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1B33D-D6BF-4813-9419-04C4A220A994}"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358F18E-81E7-4735-8748-2720162A9370}" type="datetimeFigureOut">
              <a:rPr lang="en-US" smtClean="0"/>
              <a:pPr/>
              <a:t>5/24/2010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1B33D-D6BF-4813-9419-04C4A220A994}"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358F18E-81E7-4735-8748-2720162A9370}" type="datetimeFigureOut">
              <a:rPr lang="en-US" smtClean="0"/>
              <a:pPr/>
              <a:t>5/24/2010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1B33D-D6BF-4813-9419-04C4A220A9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58F18E-81E7-4735-8748-2720162A9370}" type="datetimeFigureOut">
              <a:rPr lang="en-US" smtClean="0"/>
              <a:pPr/>
              <a:t>5/24/2010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1B33D-D6BF-4813-9419-04C4A220A9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358F18E-81E7-4735-8748-2720162A9370}"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1B33D-D6BF-4813-9419-04C4A220A994}"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358F18E-81E7-4735-8748-2720162A9370}" type="datetimeFigureOut">
              <a:rPr lang="en-US" smtClean="0"/>
              <a:pPr/>
              <a:t>5/24/2010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3511B33D-D6BF-4813-9419-04C4A220A994}"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358F18E-81E7-4735-8748-2720162A9370}" type="datetimeFigureOut">
              <a:rPr lang="en-US" smtClean="0"/>
              <a:pPr/>
              <a:t>5/24/2010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511B33D-D6BF-4813-9419-04C4A220A99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Created by: Elizabeth Broadbent</a:t>
            </a:r>
          </a:p>
          <a:p>
            <a:r>
              <a:rPr lang="en-US" dirty="0" smtClean="0"/>
              <a:t>&amp;</a:t>
            </a:r>
          </a:p>
          <a:p>
            <a:r>
              <a:rPr lang="en-US" dirty="0" smtClean="0"/>
              <a:t>Darcy </a:t>
            </a:r>
            <a:r>
              <a:rPr lang="en-US" dirty="0" err="1" smtClean="0"/>
              <a:t>Sandmire</a:t>
            </a:r>
            <a:endParaRPr lang="en-US" dirty="0"/>
          </a:p>
        </p:txBody>
      </p:sp>
      <p:sp>
        <p:nvSpPr>
          <p:cNvPr id="2" name="Title 1"/>
          <p:cNvSpPr>
            <a:spLocks noGrp="1"/>
          </p:cNvSpPr>
          <p:nvPr>
            <p:ph type="ctrTitle"/>
          </p:nvPr>
        </p:nvSpPr>
        <p:spPr/>
        <p:txBody>
          <a:bodyPr/>
          <a:lstStyle/>
          <a:p>
            <a:r>
              <a:rPr lang="en-US" dirty="0" smtClean="0"/>
              <a:t>Fads of the 1960’s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Bellbottom Jeans</a:t>
            </a:r>
            <a:endParaRPr lang="en-US" dirty="0"/>
          </a:p>
        </p:txBody>
      </p:sp>
      <p:pic>
        <p:nvPicPr>
          <p:cNvPr id="4" name="Content Placeholder 3" descr="bellbottoms.jpg"/>
          <p:cNvPicPr>
            <a:picLocks noGrp="1" noChangeAspect="1"/>
          </p:cNvPicPr>
          <p:nvPr>
            <p:ph sz="quarter" idx="1"/>
          </p:nvPr>
        </p:nvPicPr>
        <p:blipFill>
          <a:blip r:embed="rId2" cstate="print"/>
          <a:stretch>
            <a:fillRect/>
          </a:stretch>
        </p:blipFill>
        <p:spPr>
          <a:xfrm>
            <a:off x="1143000" y="1600200"/>
            <a:ext cx="3234690" cy="457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4876800" y="2438400"/>
            <a:ext cx="3733800" cy="2862322"/>
          </a:xfrm>
          <a:prstGeom prst="rect">
            <a:avLst/>
          </a:prstGeom>
          <a:noFill/>
        </p:spPr>
        <p:txBody>
          <a:bodyPr wrap="square" rtlCol="0">
            <a:spAutoFit/>
          </a:bodyPr>
          <a:lstStyle/>
          <a:p>
            <a:pPr>
              <a:buFont typeface="Arial" pitchFamily="34" charset="0"/>
              <a:buChar char="•"/>
            </a:pPr>
            <a:r>
              <a:rPr lang="en-US" dirty="0" smtClean="0"/>
              <a:t> Wide legged jeans</a:t>
            </a:r>
          </a:p>
          <a:p>
            <a:pPr>
              <a:buFont typeface="Arial" pitchFamily="34" charset="0"/>
              <a:buChar char="•"/>
            </a:pPr>
            <a:endParaRPr lang="en-US" dirty="0" smtClean="0"/>
          </a:p>
          <a:p>
            <a:pPr>
              <a:buFont typeface="Arial" pitchFamily="34" charset="0"/>
              <a:buChar char="•"/>
            </a:pPr>
            <a:r>
              <a:rPr lang="en-US" dirty="0" smtClean="0"/>
              <a:t>The idea originated from Navy style uniforms</a:t>
            </a:r>
          </a:p>
          <a:p>
            <a:pPr>
              <a:buFont typeface="Arial" pitchFamily="34" charset="0"/>
              <a:buChar char="•"/>
            </a:pPr>
            <a:endParaRPr lang="en-US" dirty="0" smtClean="0"/>
          </a:p>
          <a:p>
            <a:pPr>
              <a:buFont typeface="Arial" pitchFamily="34" charset="0"/>
              <a:buChar char="•"/>
            </a:pPr>
            <a:r>
              <a:rPr lang="en-US" dirty="0" smtClean="0"/>
              <a:t>Made with denim, corduroy, and polyester </a:t>
            </a:r>
          </a:p>
          <a:p>
            <a:endParaRPr lang="en-US" dirty="0" smtClean="0"/>
          </a:p>
          <a:p>
            <a:pPr>
              <a:buFont typeface="Arial" pitchFamily="34" charset="0"/>
              <a:buChar char="•"/>
            </a:pPr>
            <a:r>
              <a:rPr lang="en-US" dirty="0" smtClean="0"/>
              <a:t>Sonny and Cher, even Elvis wore them!</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Lava Lamps</a:t>
            </a:r>
            <a:endParaRPr lang="en-US" dirty="0"/>
          </a:p>
        </p:txBody>
      </p:sp>
      <p:pic>
        <p:nvPicPr>
          <p:cNvPr id="6" name="Content Placeholder 5" descr="lava lamp1.jpg"/>
          <p:cNvPicPr>
            <a:picLocks noGrp="1" noChangeAspect="1"/>
          </p:cNvPicPr>
          <p:nvPr>
            <p:ph sz="quarter" idx="1"/>
          </p:nvPr>
        </p:nvPicPr>
        <p:blipFill>
          <a:blip r:embed="rId2" cstate="print"/>
          <a:stretch>
            <a:fillRect/>
          </a:stretch>
        </p:blipFill>
        <p:spPr>
          <a:xfrm>
            <a:off x="5486400" y="2743200"/>
            <a:ext cx="3333750" cy="3790950"/>
          </a:xfrm>
          <a:prstGeom prst="rect">
            <a:avLst/>
          </a:prstGeom>
          <a:ln>
            <a:noFill/>
          </a:ln>
          <a:effectLst>
            <a:softEdge rad="112500"/>
          </a:effectLst>
        </p:spPr>
      </p:pic>
      <p:sp>
        <p:nvSpPr>
          <p:cNvPr id="4" name="TextBox 3"/>
          <p:cNvSpPr txBox="1"/>
          <p:nvPr/>
        </p:nvSpPr>
        <p:spPr>
          <a:xfrm>
            <a:off x="685800" y="1905000"/>
            <a:ext cx="3886200" cy="2862322"/>
          </a:xfrm>
          <a:prstGeom prst="rect">
            <a:avLst/>
          </a:prstGeom>
          <a:noFill/>
        </p:spPr>
        <p:txBody>
          <a:bodyPr wrap="square" rtlCol="0">
            <a:spAutoFit/>
          </a:bodyPr>
          <a:lstStyle/>
          <a:p>
            <a:pPr>
              <a:buFont typeface="Arial" pitchFamily="34" charset="0"/>
              <a:buChar char="•"/>
            </a:pPr>
            <a:r>
              <a:rPr lang="en-US" dirty="0" smtClean="0"/>
              <a:t> Edward Craven Walker invented the lava lamp</a:t>
            </a:r>
          </a:p>
          <a:p>
            <a:pPr>
              <a:buFont typeface="Arial" pitchFamily="34" charset="0"/>
              <a:buChar char="•"/>
            </a:pPr>
            <a:endParaRPr lang="en-US" dirty="0" smtClean="0"/>
          </a:p>
          <a:p>
            <a:pPr>
              <a:buFont typeface="Arial" pitchFamily="34" charset="0"/>
              <a:buChar char="•"/>
            </a:pPr>
            <a:r>
              <a:rPr lang="en-US" dirty="0" smtClean="0"/>
              <a:t> Originally called </a:t>
            </a:r>
            <a:r>
              <a:rPr lang="en-US" dirty="0" err="1" smtClean="0"/>
              <a:t>Astro</a:t>
            </a:r>
            <a:r>
              <a:rPr lang="en-US" dirty="0" smtClean="0"/>
              <a:t> Lamp</a:t>
            </a:r>
          </a:p>
          <a:p>
            <a:pPr>
              <a:buFont typeface="Arial" pitchFamily="34" charset="0"/>
              <a:buChar char="•"/>
            </a:pPr>
            <a:endParaRPr lang="en-US" dirty="0" smtClean="0"/>
          </a:p>
          <a:p>
            <a:pPr>
              <a:buFont typeface="Arial" pitchFamily="34" charset="0"/>
              <a:buChar char="•"/>
            </a:pPr>
            <a:r>
              <a:rPr lang="en-US" dirty="0" smtClean="0"/>
              <a:t>The idea came from Germany, bout two Americans bought the idea</a:t>
            </a:r>
          </a:p>
          <a:p>
            <a:pPr>
              <a:buFont typeface="Arial" pitchFamily="34" charset="0"/>
              <a:buChar char="•"/>
            </a:pPr>
            <a:endParaRPr lang="en-US" dirty="0" smtClean="0"/>
          </a:p>
          <a:p>
            <a:pPr>
              <a:buFont typeface="Arial" pitchFamily="34" charset="0"/>
              <a:buChar char="•"/>
            </a:pPr>
            <a:r>
              <a:rPr lang="en-US" dirty="0" smtClean="0"/>
              <a:t>Productions came from Chicago </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Twister!</a:t>
            </a:r>
            <a:endParaRPr lang="en-US" dirty="0"/>
          </a:p>
        </p:txBody>
      </p:sp>
      <p:pic>
        <p:nvPicPr>
          <p:cNvPr id="4" name="Content Placeholder 3" descr="twister.jpg"/>
          <p:cNvPicPr>
            <a:picLocks noGrp="1" noChangeAspect="1"/>
          </p:cNvPicPr>
          <p:nvPr>
            <p:ph sz="quarter" idx="1"/>
          </p:nvPr>
        </p:nvPicPr>
        <p:blipFill>
          <a:blip r:embed="rId2" cstate="print"/>
          <a:stretch>
            <a:fillRect/>
          </a:stretch>
        </p:blipFill>
        <p:spPr>
          <a:xfrm>
            <a:off x="4114800" y="2133600"/>
            <a:ext cx="3810000" cy="30542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533400" y="1752600"/>
            <a:ext cx="2971800" cy="4247317"/>
          </a:xfrm>
          <a:prstGeom prst="rect">
            <a:avLst/>
          </a:prstGeom>
          <a:noFill/>
        </p:spPr>
        <p:txBody>
          <a:bodyPr wrap="square" rtlCol="0">
            <a:spAutoFit/>
          </a:bodyPr>
          <a:lstStyle/>
          <a:p>
            <a:r>
              <a:rPr lang="en-US" dirty="0" smtClean="0"/>
              <a:t>Twister is a game played on a large white mat with four rows of different colored dots—red, yellow, blue, and green. The spinner is spun to indicate which hand or foot is to be placed on which colored dot. </a:t>
            </a:r>
          </a:p>
          <a:p>
            <a:endParaRPr lang="en-US" dirty="0" smtClean="0"/>
          </a:p>
          <a:p>
            <a:r>
              <a:rPr lang="en-US" dirty="0" smtClean="0"/>
              <a:t>Twister is the first game to be played using human bodies as game pieces. </a:t>
            </a:r>
          </a:p>
          <a:p>
            <a:endParaRPr lang="en-US" dirty="0" smtClean="0"/>
          </a:p>
          <a:p>
            <a:r>
              <a:rPr lang="en-US" dirty="0" smtClean="0"/>
              <a:t>Twister was criticized as being called “sex in a box”, claiming it was not an appropriate game.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 Joe</a:t>
            </a:r>
            <a:endParaRPr lang="en-US" dirty="0"/>
          </a:p>
        </p:txBody>
      </p:sp>
      <p:pic>
        <p:nvPicPr>
          <p:cNvPr id="4" name="Content Placeholder 3" descr="gi joe.jpg"/>
          <p:cNvPicPr>
            <a:picLocks noGrp="1" noChangeAspect="1"/>
          </p:cNvPicPr>
          <p:nvPr>
            <p:ph sz="quarter" idx="1"/>
          </p:nvPr>
        </p:nvPicPr>
        <p:blipFill>
          <a:blip r:embed="rId2" cstate="print"/>
          <a:stretch>
            <a:fillRect/>
          </a:stretch>
        </p:blipFill>
        <p:spPr>
          <a:xfrm>
            <a:off x="533400" y="1752600"/>
            <a:ext cx="3081528" cy="4572000"/>
          </a:xfrm>
        </p:spPr>
      </p:pic>
      <p:sp>
        <p:nvSpPr>
          <p:cNvPr id="5" name="TextBox 4"/>
          <p:cNvSpPr txBox="1"/>
          <p:nvPr/>
        </p:nvSpPr>
        <p:spPr>
          <a:xfrm>
            <a:off x="4267200" y="1143000"/>
            <a:ext cx="4191000" cy="4524315"/>
          </a:xfrm>
          <a:prstGeom prst="rect">
            <a:avLst/>
          </a:prstGeom>
          <a:noFill/>
        </p:spPr>
        <p:txBody>
          <a:bodyPr wrap="square" rtlCol="0">
            <a:spAutoFit/>
          </a:bodyPr>
          <a:lstStyle/>
          <a:p>
            <a:pPr>
              <a:buFont typeface="Arial" pitchFamily="34" charset="0"/>
              <a:buChar char="•"/>
            </a:pPr>
            <a:r>
              <a:rPr lang="en-US" dirty="0" smtClean="0"/>
              <a:t>A line of action figures produced by HASBRO</a:t>
            </a:r>
          </a:p>
          <a:p>
            <a:pPr>
              <a:buFont typeface="Arial" pitchFamily="34" charset="0"/>
              <a:buChar char="•"/>
            </a:pPr>
            <a:endParaRPr lang="en-US" dirty="0" smtClean="0"/>
          </a:p>
          <a:p>
            <a:pPr>
              <a:buFont typeface="Arial" pitchFamily="34" charset="0"/>
              <a:buChar char="•"/>
            </a:pPr>
            <a:r>
              <a:rPr lang="en-US" dirty="0" smtClean="0"/>
              <a:t>Started with the main 4</a:t>
            </a:r>
          </a:p>
          <a:p>
            <a:pPr lvl="1">
              <a:buFont typeface="Arial" pitchFamily="34" charset="0"/>
              <a:buChar char="•"/>
            </a:pPr>
            <a:r>
              <a:rPr lang="en-US" dirty="0" smtClean="0"/>
              <a:t>Soldier (Army)</a:t>
            </a:r>
          </a:p>
          <a:p>
            <a:pPr lvl="1">
              <a:buFont typeface="Arial" pitchFamily="34" charset="0"/>
              <a:buChar char="•"/>
            </a:pPr>
            <a:r>
              <a:rPr lang="en-US" dirty="0" smtClean="0"/>
              <a:t>Action Sailor (Navy)</a:t>
            </a:r>
          </a:p>
          <a:p>
            <a:pPr lvl="1">
              <a:buFont typeface="Arial" pitchFamily="34" charset="0"/>
              <a:buChar char="•"/>
            </a:pPr>
            <a:r>
              <a:rPr lang="en-US" dirty="0" smtClean="0"/>
              <a:t>Action Pilot (Air Force)</a:t>
            </a:r>
          </a:p>
          <a:p>
            <a:pPr lvl="1">
              <a:buFont typeface="Arial" pitchFamily="34" charset="0"/>
              <a:buChar char="•"/>
            </a:pPr>
            <a:r>
              <a:rPr lang="en-US" dirty="0" smtClean="0"/>
              <a:t>Action Marine (Marines)</a:t>
            </a:r>
          </a:p>
          <a:p>
            <a:pPr lvl="1"/>
            <a:endParaRPr lang="en-US" dirty="0" smtClean="0"/>
          </a:p>
          <a:p>
            <a:pPr lvl="1"/>
            <a:r>
              <a:rPr lang="en-US" dirty="0" smtClean="0"/>
              <a:t>The members of the GI Joe team are not superheroes. </a:t>
            </a:r>
          </a:p>
          <a:p>
            <a:pPr lvl="1"/>
            <a:r>
              <a:rPr lang="en-US" dirty="0" smtClean="0"/>
              <a:t>They are specialized in the areas of martial arts, weapons, and explosives.</a:t>
            </a:r>
          </a:p>
          <a:p>
            <a:pPr lvl="1"/>
            <a:endParaRPr lang="en-US" dirty="0" smtClean="0"/>
          </a:p>
          <a:p>
            <a:pPr lvl="1"/>
            <a:r>
              <a:rPr lang="en-US" dirty="0" smtClean="0"/>
              <a:t>They are the creation of the term </a:t>
            </a:r>
          </a:p>
          <a:p>
            <a:pPr lvl="1"/>
            <a:r>
              <a:rPr lang="en-US" dirty="0" smtClean="0"/>
              <a:t>“action figure.”</a:t>
            </a:r>
          </a:p>
          <a:p>
            <a:pPr lvl="1"/>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Barbie Dolls</a:t>
            </a:r>
            <a:endParaRPr lang="en-US" dirty="0"/>
          </a:p>
        </p:txBody>
      </p:sp>
      <p:pic>
        <p:nvPicPr>
          <p:cNvPr id="4" name="Content Placeholder 3" descr="barbie dolls.jpg"/>
          <p:cNvPicPr>
            <a:picLocks noGrp="1" noChangeAspect="1"/>
          </p:cNvPicPr>
          <p:nvPr>
            <p:ph sz="quarter" idx="1"/>
          </p:nvPr>
        </p:nvPicPr>
        <p:blipFill>
          <a:blip r:embed="rId2" cstate="print"/>
          <a:stretch>
            <a:fillRect/>
          </a:stretch>
        </p:blipFill>
        <p:spPr>
          <a:xfrm>
            <a:off x="4419600" y="228600"/>
            <a:ext cx="4191000" cy="4191000"/>
          </a:xfrm>
        </p:spPr>
      </p:pic>
      <p:sp>
        <p:nvSpPr>
          <p:cNvPr id="5" name="TextBox 4"/>
          <p:cNvSpPr txBox="1"/>
          <p:nvPr/>
        </p:nvSpPr>
        <p:spPr>
          <a:xfrm>
            <a:off x="685800" y="1676400"/>
            <a:ext cx="4267200" cy="4247317"/>
          </a:xfrm>
          <a:prstGeom prst="rect">
            <a:avLst/>
          </a:prstGeom>
          <a:noFill/>
        </p:spPr>
        <p:txBody>
          <a:bodyPr wrap="square" rtlCol="0">
            <a:spAutoFit/>
          </a:bodyPr>
          <a:lstStyle/>
          <a:p>
            <a:pPr>
              <a:buFont typeface="Arial" pitchFamily="34" charset="0"/>
              <a:buChar char="•"/>
            </a:pPr>
            <a:r>
              <a:rPr lang="en-US" dirty="0" smtClean="0"/>
              <a:t>A fashion doll created by Mattel Inc.</a:t>
            </a:r>
          </a:p>
          <a:p>
            <a:pPr>
              <a:buFont typeface="Arial" pitchFamily="34" charset="0"/>
              <a:buChar char="•"/>
            </a:pPr>
            <a:endParaRPr lang="en-US" dirty="0" smtClean="0"/>
          </a:p>
          <a:p>
            <a:pPr>
              <a:buFont typeface="Arial" pitchFamily="34" charset="0"/>
              <a:buChar char="•"/>
            </a:pPr>
            <a:r>
              <a:rPr lang="en-US" dirty="0" smtClean="0"/>
              <a:t>The very first Barbie Doll sported a black and white zebra striped swimsuit with a signature top notch ponytail.</a:t>
            </a:r>
          </a:p>
          <a:p>
            <a:pPr>
              <a:buFont typeface="Arial" pitchFamily="34" charset="0"/>
              <a:buChar char="•"/>
            </a:pPr>
            <a:endParaRPr lang="en-US" dirty="0" smtClean="0"/>
          </a:p>
          <a:p>
            <a:pPr>
              <a:buFont typeface="Arial" pitchFamily="34" charset="0"/>
              <a:buChar char="•"/>
            </a:pPr>
            <a:r>
              <a:rPr lang="en-US" dirty="0" smtClean="0"/>
              <a:t>She was either available as a blonde or brunette.</a:t>
            </a:r>
          </a:p>
          <a:p>
            <a:pPr lvl="1">
              <a:buFont typeface="Arial" pitchFamily="34" charset="0"/>
              <a:buChar char="•"/>
            </a:pPr>
            <a:r>
              <a:rPr lang="en-US" dirty="0" smtClean="0"/>
              <a:t>She is most commonly seen as a blonde doll.</a:t>
            </a:r>
          </a:p>
          <a:p>
            <a:pPr lvl="1">
              <a:buFont typeface="Arial" pitchFamily="34" charset="0"/>
              <a:buChar char="•"/>
            </a:pPr>
            <a:endParaRPr lang="en-US" dirty="0" smtClean="0"/>
          </a:p>
          <a:p>
            <a:pPr lvl="1"/>
            <a:r>
              <a:rPr lang="en-US" dirty="0" smtClean="0"/>
              <a:t>Barbie is from the fictional town of Willows, WI. </a:t>
            </a:r>
          </a:p>
          <a:p>
            <a:pPr lvl="1"/>
            <a:endParaRPr lang="en-US" dirty="0" smtClean="0"/>
          </a:p>
          <a:p>
            <a:pPr lvl="1"/>
            <a:r>
              <a:rPr lang="en-US" dirty="0" smtClean="0"/>
              <a:t>Another doll, the Ken doll, was created later on to pose as Barbie’s boyfriend.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Troll Dolls</a:t>
            </a:r>
            <a:endParaRPr lang="en-US" dirty="0"/>
          </a:p>
        </p:txBody>
      </p:sp>
      <p:pic>
        <p:nvPicPr>
          <p:cNvPr id="4" name="Content Placeholder 3" descr="troll dolls.jpg"/>
          <p:cNvPicPr>
            <a:picLocks noGrp="1" noChangeAspect="1"/>
          </p:cNvPicPr>
          <p:nvPr>
            <p:ph sz="quarter" idx="1"/>
          </p:nvPr>
        </p:nvPicPr>
        <p:blipFill>
          <a:blip r:embed="rId2" cstate="print"/>
          <a:stretch>
            <a:fillRect/>
          </a:stretch>
        </p:blipFill>
        <p:spPr>
          <a:xfrm>
            <a:off x="3124200" y="3505200"/>
            <a:ext cx="3124200" cy="3116168"/>
          </a:xfrm>
        </p:spPr>
      </p:pic>
      <p:sp>
        <p:nvSpPr>
          <p:cNvPr id="5" name="TextBox 4"/>
          <p:cNvSpPr txBox="1"/>
          <p:nvPr/>
        </p:nvSpPr>
        <p:spPr>
          <a:xfrm>
            <a:off x="838200" y="1688068"/>
            <a:ext cx="7620000" cy="1477328"/>
          </a:xfrm>
          <a:prstGeom prst="rect">
            <a:avLst/>
          </a:prstGeom>
          <a:noFill/>
        </p:spPr>
        <p:txBody>
          <a:bodyPr wrap="square" rtlCol="0">
            <a:spAutoFit/>
          </a:bodyPr>
          <a:lstStyle/>
          <a:p>
            <a:pPr>
              <a:buFont typeface="Arial" pitchFamily="34" charset="0"/>
              <a:buChar char="•"/>
            </a:pPr>
            <a:r>
              <a:rPr lang="en-US" dirty="0" smtClean="0"/>
              <a:t>Originally called </a:t>
            </a:r>
            <a:r>
              <a:rPr lang="en-US" dirty="0" err="1" smtClean="0"/>
              <a:t>Leprocauns</a:t>
            </a:r>
            <a:endParaRPr lang="en-US" dirty="0" smtClean="0"/>
          </a:p>
          <a:p>
            <a:pPr>
              <a:buFont typeface="Arial" pitchFamily="34" charset="0"/>
              <a:buChar char="•"/>
            </a:pPr>
            <a:endParaRPr lang="en-US" dirty="0" smtClean="0"/>
          </a:p>
          <a:p>
            <a:pPr>
              <a:buFont typeface="Arial" pitchFamily="34" charset="0"/>
              <a:buChar char="•"/>
            </a:pPr>
            <a:r>
              <a:rPr lang="en-US" dirty="0" smtClean="0"/>
              <a:t>Created by a Danish Fisherman</a:t>
            </a:r>
          </a:p>
          <a:p>
            <a:pPr>
              <a:buFont typeface="Arial" pitchFamily="34" charset="0"/>
              <a:buChar char="•"/>
            </a:pPr>
            <a:endParaRPr lang="en-US" dirty="0" smtClean="0"/>
          </a:p>
          <a:p>
            <a:pPr>
              <a:buFont typeface="Arial" pitchFamily="34" charset="0"/>
              <a:buChar char="•"/>
            </a:pPr>
            <a:r>
              <a:rPr lang="en-US" dirty="0" smtClean="0"/>
              <a:t>Share the signature tall hair, lovable face, and pot belly.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Smiley Faces</a:t>
            </a:r>
            <a:endParaRPr lang="en-US" dirty="0"/>
          </a:p>
        </p:txBody>
      </p:sp>
      <p:pic>
        <p:nvPicPr>
          <p:cNvPr id="4" name="Content Placeholder 3" descr="smiley face.jpg"/>
          <p:cNvPicPr>
            <a:picLocks noGrp="1" noChangeAspect="1"/>
          </p:cNvPicPr>
          <p:nvPr>
            <p:ph sz="quarter" idx="1"/>
          </p:nvPr>
        </p:nvPicPr>
        <p:blipFill>
          <a:blip r:embed="rId2" cstate="print"/>
          <a:stretch>
            <a:fillRect/>
          </a:stretch>
        </p:blipFill>
        <p:spPr>
          <a:xfrm>
            <a:off x="5715000" y="3505200"/>
            <a:ext cx="2857500" cy="3000375"/>
          </a:xfrm>
        </p:spPr>
      </p:pic>
      <p:sp>
        <p:nvSpPr>
          <p:cNvPr id="5" name="TextBox 4"/>
          <p:cNvSpPr txBox="1"/>
          <p:nvPr/>
        </p:nvSpPr>
        <p:spPr>
          <a:xfrm>
            <a:off x="533400" y="1981200"/>
            <a:ext cx="3886200" cy="3693319"/>
          </a:xfrm>
          <a:prstGeom prst="rect">
            <a:avLst/>
          </a:prstGeom>
          <a:noFill/>
        </p:spPr>
        <p:txBody>
          <a:bodyPr wrap="square" rtlCol="0">
            <a:spAutoFit/>
          </a:bodyPr>
          <a:lstStyle/>
          <a:p>
            <a:pPr>
              <a:buFont typeface="Arial" pitchFamily="34" charset="0"/>
              <a:buChar char="•"/>
            </a:pPr>
            <a:r>
              <a:rPr lang="en-US" dirty="0" smtClean="0"/>
              <a:t> Started in 1963</a:t>
            </a:r>
          </a:p>
          <a:p>
            <a:pPr>
              <a:buFont typeface="Arial" pitchFamily="34" charset="0"/>
              <a:buChar char="•"/>
            </a:pPr>
            <a:r>
              <a:rPr lang="en-US" dirty="0" smtClean="0"/>
              <a:t>H.R. Ball first drew it</a:t>
            </a:r>
          </a:p>
          <a:p>
            <a:pPr lvl="1">
              <a:buFont typeface="Arial" pitchFamily="34" charset="0"/>
              <a:buChar char="•"/>
            </a:pPr>
            <a:r>
              <a:rPr lang="en-US" dirty="0" smtClean="0"/>
              <a:t> He did it because he was asked to something to make employees happy</a:t>
            </a:r>
          </a:p>
          <a:p>
            <a:pPr lvl="1">
              <a:buFont typeface="Arial" pitchFamily="34" charset="0"/>
              <a:buChar char="•"/>
            </a:pPr>
            <a:endParaRPr lang="en-US" dirty="0" smtClean="0"/>
          </a:p>
          <a:p>
            <a:pPr lvl="1"/>
            <a:r>
              <a:rPr lang="en-US" dirty="0" smtClean="0"/>
              <a:t>Commonly represented in yellow. </a:t>
            </a:r>
          </a:p>
          <a:p>
            <a:pPr lvl="1">
              <a:buFont typeface="Arial" pitchFamily="34" charset="0"/>
              <a:buChar char="•"/>
            </a:pPr>
            <a:endParaRPr lang="en-US" dirty="0" smtClean="0"/>
          </a:p>
          <a:p>
            <a:pPr lvl="1">
              <a:buFont typeface="Arial" pitchFamily="34" charset="0"/>
              <a:buChar char="•"/>
            </a:pPr>
            <a:r>
              <a:rPr lang="en-US" dirty="0" smtClean="0"/>
              <a:t>It is the representation of a smiling human face :)</a:t>
            </a:r>
          </a:p>
          <a:p>
            <a:pPr lvl="1">
              <a:buFont typeface="Arial" pitchFamily="34" charset="0"/>
              <a:buChar char="•"/>
            </a:pPr>
            <a:endParaRPr lang="en-US" dirty="0" smtClean="0"/>
          </a:p>
          <a:p>
            <a:pPr lvl="1">
              <a:buFont typeface="Arial" pitchFamily="34" charset="0"/>
              <a:buChar char="•"/>
            </a:pPr>
            <a:r>
              <a:rPr lang="en-US" dirty="0" smtClean="0"/>
              <a:t>It has even caused some controversial cases throughout its years of existence.</a:t>
            </a:r>
          </a:p>
          <a:p>
            <a:pPr lvl="1">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Peace Symbol</a:t>
            </a:r>
            <a:endParaRPr lang="en-US" dirty="0"/>
          </a:p>
        </p:txBody>
      </p:sp>
      <p:pic>
        <p:nvPicPr>
          <p:cNvPr id="4" name="Content Placeholder 3" descr="peace symbol.jpg"/>
          <p:cNvPicPr>
            <a:picLocks noGrp="1" noChangeAspect="1"/>
          </p:cNvPicPr>
          <p:nvPr>
            <p:ph sz="quarter" idx="1"/>
          </p:nvPr>
        </p:nvPicPr>
        <p:blipFill>
          <a:blip r:embed="rId2" cstate="print"/>
          <a:stretch>
            <a:fillRect/>
          </a:stretch>
        </p:blipFill>
        <p:spPr>
          <a:xfrm>
            <a:off x="990600" y="1676400"/>
            <a:ext cx="3048000" cy="4286250"/>
          </a:xfrm>
          <a:prstGeom prst="rect">
            <a:avLst/>
          </a:prstGeom>
          <a:ln>
            <a:noFill/>
          </a:ln>
          <a:effectLst>
            <a:softEdge rad="112500"/>
          </a:effectLst>
        </p:spPr>
      </p:pic>
      <p:sp>
        <p:nvSpPr>
          <p:cNvPr id="5" name="TextBox 4"/>
          <p:cNvSpPr txBox="1"/>
          <p:nvPr/>
        </p:nvSpPr>
        <p:spPr>
          <a:xfrm>
            <a:off x="4876800" y="1143000"/>
            <a:ext cx="3886200" cy="4801314"/>
          </a:xfrm>
          <a:prstGeom prst="rect">
            <a:avLst/>
          </a:prstGeom>
          <a:noFill/>
        </p:spPr>
        <p:txBody>
          <a:bodyPr wrap="square" rtlCol="0">
            <a:spAutoFit/>
          </a:bodyPr>
          <a:lstStyle/>
          <a:p>
            <a:pPr>
              <a:buFont typeface="Arial" pitchFamily="34" charset="0"/>
              <a:buChar char="•"/>
            </a:pPr>
            <a:r>
              <a:rPr lang="en-US" dirty="0" smtClean="0"/>
              <a:t>Created by the Campaign for Nuclear Disarmament</a:t>
            </a:r>
          </a:p>
          <a:p>
            <a:pPr>
              <a:buFont typeface="Arial" pitchFamily="34" charset="0"/>
              <a:buChar char="•"/>
            </a:pPr>
            <a:endParaRPr lang="en-US" dirty="0" smtClean="0"/>
          </a:p>
          <a:p>
            <a:pPr>
              <a:buFont typeface="Arial" pitchFamily="34" charset="0"/>
              <a:buChar char="•"/>
            </a:pPr>
            <a:r>
              <a:rPr lang="en-US" dirty="0" smtClean="0"/>
              <a:t>The design was completed on February 21, 1958.</a:t>
            </a:r>
          </a:p>
          <a:p>
            <a:pPr>
              <a:buFont typeface="Arial" pitchFamily="34" charset="0"/>
              <a:buChar char="•"/>
            </a:pPr>
            <a:endParaRPr lang="en-US" dirty="0" smtClean="0"/>
          </a:p>
          <a:p>
            <a:pPr>
              <a:buFont typeface="Arial" pitchFamily="34" charset="0"/>
              <a:buChar char="•"/>
            </a:pPr>
            <a:r>
              <a:rPr lang="en-US" dirty="0" smtClean="0"/>
              <a:t>The symbol represents peace throughout the world.</a:t>
            </a:r>
          </a:p>
          <a:p>
            <a:pPr>
              <a:buFont typeface="Arial" pitchFamily="34" charset="0"/>
              <a:buChar char="•"/>
            </a:pPr>
            <a:endParaRPr lang="en-US" dirty="0" smtClean="0"/>
          </a:p>
          <a:p>
            <a:pPr>
              <a:buFont typeface="Arial" pitchFamily="34" charset="0"/>
              <a:buChar char="•"/>
            </a:pPr>
            <a:r>
              <a:rPr lang="en-US" dirty="0" smtClean="0"/>
              <a:t>It was created as the modern symbolization of peace, replacing the dove and olive branch.</a:t>
            </a:r>
          </a:p>
          <a:p>
            <a:pPr>
              <a:buFont typeface="Arial" pitchFamily="34" charset="0"/>
              <a:buChar char="•"/>
            </a:pPr>
            <a:endParaRPr lang="en-US" dirty="0" smtClean="0"/>
          </a:p>
          <a:p>
            <a:pPr>
              <a:buFont typeface="Arial" pitchFamily="34" charset="0"/>
              <a:buChar char="•"/>
            </a:pPr>
            <a:r>
              <a:rPr lang="en-US" dirty="0" smtClean="0"/>
              <a:t>It is also closely related with the “V” hand sign. </a:t>
            </a:r>
          </a:p>
          <a:p>
            <a:pPr>
              <a:buFont typeface="Arial" pitchFamily="34" charset="0"/>
              <a:buChar char="•"/>
            </a:pPr>
            <a:endParaRPr lang="en-US" dirty="0" smtClean="0"/>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Jello</a:t>
            </a:r>
            <a:endParaRPr lang="en-US" dirty="0"/>
          </a:p>
        </p:txBody>
      </p:sp>
      <p:pic>
        <p:nvPicPr>
          <p:cNvPr id="4" name="Content Placeholder 3" descr="jello.jpg"/>
          <p:cNvPicPr>
            <a:picLocks noGrp="1" noChangeAspect="1"/>
          </p:cNvPicPr>
          <p:nvPr>
            <p:ph sz="quarter" idx="1"/>
          </p:nvPr>
        </p:nvPicPr>
        <p:blipFill>
          <a:blip r:embed="rId2" cstate="print"/>
          <a:stretch>
            <a:fillRect/>
          </a:stretch>
        </p:blipFill>
        <p:spPr>
          <a:xfrm>
            <a:off x="5638800" y="2667000"/>
            <a:ext cx="3200400" cy="3815862"/>
          </a:xfrm>
        </p:spPr>
      </p:pic>
      <p:sp>
        <p:nvSpPr>
          <p:cNvPr id="5" name="TextBox 4"/>
          <p:cNvSpPr txBox="1"/>
          <p:nvPr/>
        </p:nvSpPr>
        <p:spPr>
          <a:xfrm>
            <a:off x="533400" y="1447800"/>
            <a:ext cx="4114800" cy="2585323"/>
          </a:xfrm>
          <a:prstGeom prst="rect">
            <a:avLst/>
          </a:prstGeom>
          <a:noFill/>
        </p:spPr>
        <p:txBody>
          <a:bodyPr wrap="square" rtlCol="0">
            <a:spAutoFit/>
          </a:bodyPr>
          <a:lstStyle/>
          <a:p>
            <a:pPr>
              <a:buFont typeface="Arial" pitchFamily="34" charset="0"/>
              <a:buChar char="•"/>
            </a:pPr>
            <a:r>
              <a:rPr lang="en-US" dirty="0" smtClean="0"/>
              <a:t> “There’s always room for </a:t>
            </a:r>
            <a:r>
              <a:rPr lang="en-US" dirty="0" err="1" smtClean="0"/>
              <a:t>Jello</a:t>
            </a:r>
            <a:r>
              <a:rPr lang="en-US" dirty="0" smtClean="0"/>
              <a:t>!”</a:t>
            </a:r>
          </a:p>
          <a:p>
            <a:pPr>
              <a:buFont typeface="Arial" pitchFamily="34" charset="0"/>
              <a:buChar char="•"/>
            </a:pPr>
            <a:endParaRPr lang="en-US" dirty="0" smtClean="0"/>
          </a:p>
          <a:p>
            <a:pPr>
              <a:buFont typeface="Arial" pitchFamily="34" charset="0"/>
              <a:buChar char="•"/>
            </a:pPr>
            <a:r>
              <a:rPr lang="en-US" dirty="0" smtClean="0"/>
              <a:t>1966 the Jell-O “No Bake” desert line was launched</a:t>
            </a:r>
          </a:p>
          <a:p>
            <a:pPr>
              <a:buFont typeface="Arial" pitchFamily="34" charset="0"/>
              <a:buChar char="•"/>
            </a:pPr>
            <a:endParaRPr lang="en-US" dirty="0" smtClean="0"/>
          </a:p>
          <a:p>
            <a:pPr>
              <a:buFont typeface="Arial" pitchFamily="34" charset="0"/>
              <a:buChar char="•"/>
            </a:pPr>
            <a:r>
              <a:rPr lang="en-US" dirty="0" smtClean="0"/>
              <a:t>Apple, black cherry, black raspberry, and grape</a:t>
            </a:r>
          </a:p>
          <a:p>
            <a:pPr>
              <a:buFont typeface="Arial" pitchFamily="34" charset="0"/>
              <a:buChar char="•"/>
            </a:pPr>
            <a:endParaRPr lang="en-US" dirty="0" smtClean="0"/>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TotalTime>
  <Words>468</Words>
  <Application>Microsoft Office PowerPoint</Application>
  <PresentationFormat>On-screen Show (4:3)</PresentationFormat>
  <Paragraphs>83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Equity</vt:lpstr>
      <vt:lpstr>Fads of the 1960’s</vt:lpstr>
      <vt:lpstr>Lava Lamps</vt:lpstr>
      <vt:lpstr>Twister!</vt:lpstr>
      <vt:lpstr>GI Joe</vt:lpstr>
      <vt:lpstr>Barbie Dolls</vt:lpstr>
      <vt:lpstr>Troll Dolls</vt:lpstr>
      <vt:lpstr>Smiley Faces</vt:lpstr>
      <vt:lpstr>Peace Symbol</vt:lpstr>
      <vt:lpstr>Jello</vt:lpstr>
      <vt:lpstr>Bellbottom Jeans</vt:lpstr>
    </vt:vector>
  </TitlesOfParts>
  <Company>Richland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Fads of the 1960’s</dc:title>
  <dc:creator>asdfg</dc:creator>
  <cp:lastModifiedBy>asdfg</cp:lastModifiedBy>
  <cp:revision>27</cp:revision>
  <dcterms:created xsi:type="dcterms:W3CDTF">2010-05-19T20:05:55Z</dcterms:created>
  <dcterms:modified xsi:type="dcterms:W3CDTF">2010-05-24T18:15:26Z</dcterms:modified>
</cp:coreProperties>
</file>